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1"/>
  </p:sldMasterIdLst>
  <p:sldIdLst>
    <p:sldId id="256" r:id="rId2"/>
    <p:sldId id="257" r:id="rId3"/>
    <p:sldId id="258" r:id="rId4"/>
    <p:sldId id="262" r:id="rId5"/>
    <p:sldId id="274" r:id="rId6"/>
    <p:sldId id="275" r:id="rId7"/>
    <p:sldId id="276" r:id="rId8"/>
    <p:sldId id="273" r:id="rId9"/>
    <p:sldId id="259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E79"/>
    <a:srgbClr val="CCD6E0"/>
    <a:srgbClr val="FFFFFF"/>
    <a:srgbClr val="CCED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8603FDC-E32A-4AB5-989C-0864C3EAD2B8}" styleName="Стиль из темы 2 - акцент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E3FDE45-AF77-4B5C-9715-49D594BDF05E}" styleName="Светлый стиль 1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Светлый стиль 3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Светлый стиль 2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Средний стиль 1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2" autoAdjust="0"/>
    <p:restoredTop sz="94660"/>
  </p:normalViewPr>
  <p:slideViewPr>
    <p:cSldViewPr snapToGrid="0">
      <p:cViewPr>
        <p:scale>
          <a:sx n="75" d="100"/>
          <a:sy n="75" d="100"/>
        </p:scale>
        <p:origin x="804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1032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20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37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978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591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557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57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888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034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9/23/2025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58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280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493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2" r:id="rId6"/>
    <p:sldLayoutId id="2147483728" r:id="rId7"/>
    <p:sldLayoutId id="2147483729" r:id="rId8"/>
    <p:sldLayoutId id="2147483730" r:id="rId9"/>
    <p:sldLayoutId id="2147483731" r:id="rId10"/>
    <p:sldLayoutId id="21474837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3" descr="Изображение выглядит как искусство, Красочность, снимок экрана, График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386144C-DC57-E67E-0A7E-92034444D2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4331" r="20019"/>
          <a:stretch>
            <a:fillRect/>
          </a:stretch>
        </p:blipFill>
        <p:spPr>
          <a:xfrm>
            <a:off x="5314188" y="10"/>
            <a:ext cx="8673234" cy="6857997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087706" y="646113"/>
            <a:ext cx="3537585" cy="899084"/>
          </a:xfrm>
        </p:spPr>
        <p:txBody>
          <a:bodyPr anchor="b">
            <a:normAutofit/>
          </a:bodyPr>
          <a:lstStyle/>
          <a:p>
            <a:r>
              <a:rPr lang="en-US" sz="4800" dirty="0"/>
              <a:t>RainAlley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125805" y="1634422"/>
            <a:ext cx="4023359" cy="1208141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ru-RU" sz="2000" dirty="0"/>
              <a:t>Мобильное приложение для умных уведомлений о дожде в разных районах города</a:t>
            </a:r>
            <a:endParaRPr lang="en-US" sz="2000" dirty="0"/>
          </a:p>
          <a:p>
            <a:r>
              <a:rPr lang="ru-RU" sz="1900" dirty="0">
                <a:ea typeface="+mn-lt"/>
                <a:cs typeface="+mn-lt"/>
              </a:rPr>
              <a:t>Версия 1 от 2025 года.</a:t>
            </a:r>
            <a:endParaRPr lang="ru-RU" dirty="0">
              <a:ea typeface="+mn-lt"/>
              <a:cs typeface="+mn-lt"/>
            </a:endParaRP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4A7CDDA2-E698-C9C2-9A59-6FD0FF05319E}"/>
              </a:ext>
            </a:extLst>
          </p:cNvPr>
          <p:cNvSpPr/>
          <p:nvPr/>
        </p:nvSpPr>
        <p:spPr>
          <a:xfrm>
            <a:off x="2086136" y="1545181"/>
            <a:ext cx="4446551" cy="52167"/>
          </a:xfrm>
          <a:prstGeom prst="rect">
            <a:avLst/>
          </a:prstGeom>
          <a:solidFill>
            <a:srgbClr val="1F4E79"/>
          </a:solidFill>
          <a:ln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6" name="Picture 3" descr="Изображение выглядит как Графика, снимок экрана, Цвет электрик, Красочность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461C6D9-42D0-161D-FE28-A0A8DB89CF7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076" t="-4753" r="9748" b="52177"/>
          <a:stretch>
            <a:fillRect/>
          </a:stretch>
        </p:blipFill>
        <p:spPr>
          <a:xfrm rot="2820000">
            <a:off x="-339014" y="2186562"/>
            <a:ext cx="7560866" cy="68399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BC1757-D184-8021-7EC0-6C7963C3A8A2}"/>
              </a:ext>
            </a:extLst>
          </p:cNvPr>
          <p:cNvSpPr txBox="1"/>
          <p:nvPr/>
        </p:nvSpPr>
        <p:spPr>
          <a:xfrm>
            <a:off x="2261755" y="5170116"/>
            <a:ext cx="7820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2D34E15-4496-266D-5E6A-56CEF412411F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ОБЩЕЕ ОПИСАНИЕ И НАЗНАЧЕНИЕ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BD272C7-9BB4-1983-AD76-C331AF857430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Продукт представляет собой мобильное приложение для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гиперлокального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прогноза осадков.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Пользователь добавляет несколько ключевых точек на карте (дом, работа, спортзал и др.), а приложение в фоновом режиме отслеживает погоду в каждой точке и присылает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push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-уведомления, если в ближайшее время ожидается дождь, снег или другие осадки.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ED8BAD-BE74-9CA2-E59B-ADB535A66BFF}"/>
              </a:ext>
            </a:extLst>
          </p:cNvPr>
          <p:cNvSpPr txBox="1"/>
          <p:nvPr/>
        </p:nvSpPr>
        <p:spPr>
          <a:xfrm>
            <a:off x="9855204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>
                <a:latin typeface="Times New Roman"/>
                <a:cs typeface="Times New Roman"/>
              </a:rPr>
              <a:t>RainAlley</a:t>
            </a:r>
            <a:r>
              <a:rPr lang="en-US" sz="3600" dirty="0"/>
              <a:t> 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D8220B84-9075-FB4F-3034-42519662430C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9F00655-F2C4-DE00-0F77-05CFFDB3E9C7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1610E263-16D7-FC2E-C7B8-FAA30727CB13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2</a:t>
            </a:r>
            <a:endParaRPr lang="ru-RU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283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338DDB-5A84-7CE2-CD11-1C7CAB3D6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7CC286B-2AB8-7343-AA90-823DD4126BC7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959069" cy="5562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ПОЛЬЗОВАТЕЛИ И РЕШАЕМЫЕ ЗАДАЧИ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960B31C-1B84-2983-77AB-D09265F0889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D857E39-A699-0DEA-BCDE-5FECDEF5C4C2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Блок-схема: узел 4">
            <a:extLst>
              <a:ext uri="{FF2B5EF4-FFF2-40B4-BE49-F238E27FC236}">
                <a16:creationId xmlns:a16="http://schemas.microsoft.com/office/drawing/2014/main" id="{54BA0C5D-6E1D-3243-4080-008790FFA932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3</a:t>
            </a:r>
            <a:endParaRPr lang="ru-RU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938E4C-71C5-A891-DF8E-ED1F869F05EF}"/>
              </a:ext>
            </a:extLst>
          </p:cNvPr>
          <p:cNvSpPr txBox="1"/>
          <p:nvPr/>
        </p:nvSpPr>
        <p:spPr>
          <a:xfrm>
            <a:off x="9855204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>
                <a:latin typeface="Times New Roman"/>
                <a:cs typeface="Times New Roman"/>
              </a:rPr>
              <a:t>RainAlley</a:t>
            </a:r>
            <a:r>
              <a:rPr lang="en-US" sz="3600" dirty="0"/>
              <a:t> 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479490-E03A-1346-3173-A63C183E300D}"/>
              </a:ext>
            </a:extLst>
          </p:cNvPr>
          <p:cNvSpPr txBox="1"/>
          <p:nvPr/>
        </p:nvSpPr>
        <p:spPr>
          <a:xfrm>
            <a:off x="537886" y="1117822"/>
            <a:ext cx="9857509" cy="4143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Целевая аудитория:</a:t>
            </a:r>
          </a:p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жители мегаполисов, которые ежедневно перемещаются между разными районами города;</a:t>
            </a:r>
          </a:p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курьеры, таксисты, риелторы и другие мобильные профессионалы;</a:t>
            </a:r>
          </a:p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студенты и школьники, живущие далеко от места учебы;</a:t>
            </a:r>
          </a:p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активные горожане (спортсмены, бегуны, любители прогулок).</a:t>
            </a:r>
          </a:p>
          <a:p>
            <a:pPr>
              <a:lnSpc>
                <a:spcPct val="110000"/>
              </a:lnSpc>
              <a:spcBef>
                <a:spcPts val="1000"/>
              </a:spcBef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Решаемые задачи:</a:t>
            </a:r>
          </a:p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существующие сервисы показывают прогноз для «города в целом» или одной точки, но не учитывают маршруты и несколько локаций;</a:t>
            </a:r>
          </a:p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пользователи часто оказываются без зонта в другой части города.</a:t>
            </a:r>
          </a:p>
        </p:txBody>
      </p:sp>
    </p:spTree>
    <p:extLst>
      <p:ext uri="{BB962C8B-B14F-4D97-AF65-F5344CB8AC3E}">
        <p14:creationId xmlns:p14="http://schemas.microsoft.com/office/powerpoint/2010/main" val="3642408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9B9997-1561-B975-1684-A439CB0F3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5321908-C059-1E6A-FCE8-5CFBAA4689D6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КОНКУРЕНТЫ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E96FD451-86AD-ABE7-7799-C967EF8F6F11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 игроки: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Яндекс Погода – удобный сервис, но уведомления общие, без привязки к нескольким районам;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Gismeteo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традиционный погодный сервис без точечных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алертов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Carrot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Weather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Dark Sky – точные прогнозы, но фокус на одной локации.</a:t>
            </a:r>
          </a:p>
          <a:p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Преимущества </a:t>
            </a:r>
            <a:r>
              <a:rPr lang="ru-RU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RainAlley</a:t>
            </a:r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поддержка нескольких личных точек с отдельными уведомлениями;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гиперлокальные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прогнозы с использованием погодных радаров;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гибкие настройки уведомлений (тип осадков, время предупреждения);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минималистичный интерфейс с быстрым доступом к статусу по всем точкам.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F9043AA-CD66-35A1-9AA3-8D94A1A128C9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2D7AC7F-6A51-4842-3D96-45149A8ABDD0}"/>
              </a:ext>
            </a:extLst>
          </p:cNvPr>
          <p:cNvSpPr/>
          <p:nvPr/>
        </p:nvSpPr>
        <p:spPr>
          <a:xfrm>
            <a:off x="499203" y="1076973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47913873-3128-D012-3C11-466495AEAC56}"/>
              </a:ext>
            </a:extLst>
          </p:cNvPr>
          <p:cNvSpPr/>
          <p:nvPr/>
        </p:nvSpPr>
        <p:spPr>
          <a:xfrm>
            <a:off x="151578" y="6061153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4</a:t>
            </a:r>
            <a:endParaRPr lang="ru-RU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8CEE3D-EE8E-BFA7-C581-8A69E8F0737E}"/>
              </a:ext>
            </a:extLst>
          </p:cNvPr>
          <p:cNvSpPr txBox="1"/>
          <p:nvPr/>
        </p:nvSpPr>
        <p:spPr>
          <a:xfrm>
            <a:off x="9855204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>
                <a:latin typeface="Times New Roman"/>
                <a:cs typeface="Times New Roman"/>
              </a:rPr>
              <a:t>RainAlley</a:t>
            </a:r>
            <a:r>
              <a:rPr lang="en-US" sz="3600" dirty="0"/>
              <a:t> 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915632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166E29-2CB8-DC16-AFB6-10EF40BFB6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B13B711-CE0C-12FA-C680-4131BDA8B37A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ПЛАН ИССЛЕДОВАНИЯ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72032A21-078F-F347-30D8-8B7374385B9D}"/>
              </a:ext>
            </a:extLst>
          </p:cNvPr>
          <p:cNvSpPr>
            <a:spLocks noGrp="1"/>
          </p:cNvSpPr>
          <p:nvPr/>
        </p:nvSpPr>
        <p:spPr>
          <a:xfrm>
            <a:off x="540127" y="1116236"/>
            <a:ext cx="11028417" cy="503311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Размер выборки: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 участников онлайн-опроса;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 участников глубинных интервью.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Гипотезы: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пользователи часто попадают под неожиданный дождь в разных районах города;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текущие сервисы неудобны для контроля нескольких точек;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пользователи готовы настроить 2–5 локаций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проактивные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push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-уведомления будут восприняты как ценная функция.</a:t>
            </a:r>
          </a:p>
          <a:p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исследования: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проверить значимость проблемы и востребованность решения;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уточнить требования к функционалу уведомлений.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790EF7E0-4640-FC58-0148-4EDBFA0003A0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B2D5BF8-93E2-11BB-5493-1B0ABF025EC7}"/>
              </a:ext>
            </a:extLst>
          </p:cNvPr>
          <p:cNvSpPr/>
          <p:nvPr/>
        </p:nvSpPr>
        <p:spPr>
          <a:xfrm>
            <a:off x="499203" y="1076973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4F22A33E-66E3-FC28-6CE1-349FE623C492}"/>
              </a:ext>
            </a:extLst>
          </p:cNvPr>
          <p:cNvSpPr/>
          <p:nvPr/>
        </p:nvSpPr>
        <p:spPr>
          <a:xfrm>
            <a:off x="151578" y="6061153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B4DAB3-92D2-47D2-E88A-308459C03538}"/>
              </a:ext>
            </a:extLst>
          </p:cNvPr>
          <p:cNvSpPr txBox="1"/>
          <p:nvPr/>
        </p:nvSpPr>
        <p:spPr>
          <a:xfrm>
            <a:off x="9855204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>
                <a:latin typeface="Times New Roman"/>
                <a:cs typeface="Times New Roman"/>
              </a:rPr>
              <a:t>RainAlley</a:t>
            </a:r>
            <a:r>
              <a:rPr lang="en-US" sz="3600" dirty="0"/>
              <a:t> 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1717642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4DE2D0-74C1-3614-517D-B6EC514EBF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1DAB2D2-CFA1-4801-C039-CFBF4FCBBE5A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ИТОГИ ИССЛЕДОВАНИЙ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064737E6-37BA-69BA-E8CA-5A9B14D78288}"/>
              </a:ext>
            </a:extLst>
          </p:cNvPr>
          <p:cNvSpPr>
            <a:spLocks noGrp="1"/>
          </p:cNvSpPr>
          <p:nvPr/>
        </p:nvSpPr>
        <p:spPr>
          <a:xfrm>
            <a:off x="540127" y="1116236"/>
            <a:ext cx="11028417" cy="503311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Результаты: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подтверждено, что большинство перемещается между 2–3 районами в день;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70% респондентов сталкиваются с неожиданным дождём, однако отмечают, что точность прогнозов очень низкая из-за редкого расположения метеостанций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многие считают, что существующие сервисы (например, погода на iPhone или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Яндекс.Погода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уже частично решают задачу, показывая прогноз по разным районам;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ключевая проблема: бесполезные уведомления — приложение не знает, поедет ли человек в конкретную точку сегодня, и может спамить «лишними»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алертами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среди пожеланий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уведомления с утра или вечером о погоде на следующий день (для планирования и чтобы взять зонт);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уведомления именно по маршруту (а не только по статичным точкам);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гибкое время предупреждения и сценарии («Возьми зонт», «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Выехай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раньше»).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4BEEBF8-4904-2B25-7EE0-488B4F3D2C15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C14CF75-351B-EEBD-19AB-55F07B3B0A15}"/>
              </a:ext>
            </a:extLst>
          </p:cNvPr>
          <p:cNvSpPr/>
          <p:nvPr/>
        </p:nvSpPr>
        <p:spPr>
          <a:xfrm>
            <a:off x="499203" y="1076973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82960029-1C93-6BB9-5875-9C46375EC562}"/>
              </a:ext>
            </a:extLst>
          </p:cNvPr>
          <p:cNvSpPr/>
          <p:nvPr/>
        </p:nvSpPr>
        <p:spPr>
          <a:xfrm>
            <a:off x="151578" y="6061153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FD0DFF-F433-8871-9537-20D51BD7B223}"/>
              </a:ext>
            </a:extLst>
          </p:cNvPr>
          <p:cNvSpPr txBox="1"/>
          <p:nvPr/>
        </p:nvSpPr>
        <p:spPr>
          <a:xfrm>
            <a:off x="9855204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>
                <a:latin typeface="Times New Roman"/>
                <a:cs typeface="Times New Roman"/>
              </a:rPr>
              <a:t>RainAlley</a:t>
            </a:r>
            <a:r>
              <a:rPr lang="en-US" sz="3600" dirty="0"/>
              <a:t> 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3639839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BC1820-4BA2-7A6F-7B70-FF97391C7B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D8C9EB36-1B36-7316-830C-85CC6FE027C4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ВЫВОДЫ ИССЛЕДОВАНИЙ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494C22B3-10E6-B0DB-51C0-AC203D25E2AB}"/>
              </a:ext>
            </a:extLst>
          </p:cNvPr>
          <p:cNvSpPr>
            <a:spLocks noGrp="1"/>
          </p:cNvSpPr>
          <p:nvPr/>
        </p:nvSpPr>
        <p:spPr>
          <a:xfrm>
            <a:off x="540127" y="1116236"/>
            <a:ext cx="11028417" cy="503311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Выводы:</a:t>
            </a:r>
          </a:p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все 4 гипотезы формально подтверждены, но ценность продукта остаётся спорной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точность прогнозов ограничена доступными API и сетью метеостанций;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пользователи уже имеют привычные инструменты («Алиса, какая погода?» или встроенные приложения);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без маршрутов и контекстных сценариев сервис рискует быть воспринят как «ещё одно погодное приложение».</a:t>
            </a:r>
          </a:p>
          <a:p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Необходимые изменения:</a:t>
            </a:r>
          </a:p>
          <a:p>
            <a:pPr>
              <a:lnSpc>
                <a:spcPct val="12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перейти от статичных точек к маршрутным уведомлениям (дом -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университет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работа и т.п.);</a:t>
            </a:r>
          </a:p>
          <a:p>
            <a:pPr>
              <a:lnSpc>
                <a:spcPct val="12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добавить контекстные сценарии («Ты сегодня едешь в университет, там будет дождь»);</a:t>
            </a:r>
          </a:p>
          <a:p>
            <a:pPr>
              <a:lnSpc>
                <a:spcPct val="12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предусмотреть режим планирования — уведомления утром/вечером на день вперёд;</a:t>
            </a:r>
          </a:p>
          <a:p>
            <a:pPr>
              <a:lnSpc>
                <a:spcPct val="12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искать способы повысить точность прогноза (API с высоким разрешением, погодные радары,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crowdsourcing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от пользователей).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1F73142-3C9C-04CD-615E-26C8B5E69F24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307B8172-15F3-2A94-058E-3F709C934726}"/>
              </a:ext>
            </a:extLst>
          </p:cNvPr>
          <p:cNvSpPr/>
          <p:nvPr/>
        </p:nvSpPr>
        <p:spPr>
          <a:xfrm>
            <a:off x="499203" y="1076973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4D4D60E9-B6EE-006B-3857-6D99BBD6E728}"/>
              </a:ext>
            </a:extLst>
          </p:cNvPr>
          <p:cNvSpPr/>
          <p:nvPr/>
        </p:nvSpPr>
        <p:spPr>
          <a:xfrm>
            <a:off x="151578" y="6061153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7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4A7A6D-2100-69D6-501B-60401CD88729}"/>
              </a:ext>
            </a:extLst>
          </p:cNvPr>
          <p:cNvSpPr txBox="1"/>
          <p:nvPr/>
        </p:nvSpPr>
        <p:spPr>
          <a:xfrm>
            <a:off x="9855204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>
                <a:latin typeface="Times New Roman"/>
                <a:cs typeface="Times New Roman"/>
              </a:rPr>
              <a:t>RainAlley</a:t>
            </a:r>
            <a:r>
              <a:rPr lang="en-US" sz="3600" dirty="0"/>
              <a:t> 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845584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169411-89D7-9B0C-A0BA-AC2AE6D3E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84701D4-E6C0-AEEE-333A-FA6E992FA2C9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КОМАНДА ПРОЕКТА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FC9BC405-3C0F-DA88-9327-7A30BADE1FFA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3D1769F4-9F6F-3384-ABCA-22985D608646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8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ED3BBE2-2B9B-39CA-0A13-BDF2F6720554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2" name="Table 10">
            <a:extLst>
              <a:ext uri="{FF2B5EF4-FFF2-40B4-BE49-F238E27FC236}">
                <a16:creationId xmlns:a16="http://schemas.microsoft.com/office/drawing/2014/main" id="{1D22043B-2E81-C162-DDA0-D461A5D8A759}"/>
              </a:ext>
            </a:extLst>
          </p:cNvPr>
          <p:cNvGraphicFramePr>
            <a:graphicFrameLocks noGrp="1"/>
          </p:cNvGraphicFramePr>
          <p:nvPr/>
        </p:nvGraphicFramePr>
        <p:xfrm>
          <a:off x="626154" y="1193047"/>
          <a:ext cx="10920804" cy="1815370"/>
        </p:xfrm>
        <a:graphic>
          <a:graphicData uri="http://schemas.openxmlformats.org/drawingml/2006/table">
            <a:tbl>
              <a:tblPr firstRow="1" firstCol="1" bandRow="1">
                <a:tableStyleId>{9DCAF9ED-07DC-4A11-8D7F-57B35C25682E}</a:tableStyleId>
              </a:tblPr>
              <a:tblGrid>
                <a:gridCol w="579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63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73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653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8234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9272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Роль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ФИО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VK, Telegram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Зона ответственности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96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01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Тимлид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/ SA / Back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Куренков Дмитрий Александрович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@dimakurenkov, @KURDMIALE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Архитектура, </a:t>
                      </a:r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бекенд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лид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17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02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 / DevOps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Селянинов Дмитрий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Сергеевич</a:t>
                      </a:r>
                      <a:endParaRPr lang="en-US" sz="1200" b="1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nonrepp,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@nonrepp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Бекенд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инфраструктура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85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03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Front / UI/UX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Светлаков Владимир Денисович</a:t>
                      </a:r>
                      <a:endParaRPr lang="en-US" sz="1200" b="1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vovasvl,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@vovasvl3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Фронтенд, дизайн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981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04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Front / Security / SEO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 lvl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None/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Helvetica"/>
                          <a:cs typeface="Times New Roman" panose="02020603050405020304" pitchFamily="18" charset="0"/>
                        </a:rPr>
                        <a:t>Чупраков Сергей Дмитриевич</a:t>
                      </a:r>
                      <a:endParaRPr lang="en-US" sz="1200" b="1" dirty="0">
                        <a:latin typeface="Times New Roman" panose="02020603050405020304" pitchFamily="18" charset="0"/>
                        <a:ea typeface="Helvetica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isupi,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@chsrjk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Фронтенд, безопасность,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SEO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F948F1E-B8F2-D4AB-965B-8D3EC2269D9E}"/>
              </a:ext>
            </a:extLst>
          </p:cNvPr>
          <p:cNvSpPr txBox="1"/>
          <p:nvPr/>
        </p:nvSpPr>
        <p:spPr>
          <a:xfrm>
            <a:off x="9855204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>
                <a:latin typeface="Times New Roman"/>
                <a:cs typeface="Times New Roman"/>
              </a:rPr>
              <a:t>RainAlley</a:t>
            </a:r>
            <a:r>
              <a:rPr lang="en-US" sz="3600" dirty="0"/>
              <a:t> 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2840840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6C457B-2280-DE3C-2AD7-D08FCAFDB34D}"/>
              </a:ext>
            </a:extLst>
          </p:cNvPr>
          <p:cNvSpPr>
            <a:spLocks noGrp="1"/>
          </p:cNvSpPr>
          <p:nvPr/>
        </p:nvSpPr>
        <p:spPr>
          <a:xfrm>
            <a:off x="953612" y="1592551"/>
            <a:ext cx="10284776" cy="5562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Благодарим за внимание, по любым вопросам готовы ответить по запросам через указанные на слайде 16 контакты!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EDC5BA-3A4B-419C-FAE9-34DD0733C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34495" y="-204887"/>
            <a:ext cx="3224109" cy="9462346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43DD658-DF70-5927-4674-AE7FD159714D}"/>
              </a:ext>
            </a:extLst>
          </p:cNvPr>
          <p:cNvSpPr/>
          <p:nvPr/>
        </p:nvSpPr>
        <p:spPr>
          <a:xfrm>
            <a:off x="1446546" y="2148840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8755928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757</Words>
  <Application>Microsoft Office PowerPoint</Application>
  <PresentationFormat>Широкоэкранный</PresentationFormat>
  <Paragraphs>102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Avenir Next LT Pro</vt:lpstr>
      <vt:lpstr>Calibri</vt:lpstr>
      <vt:lpstr>Symbol</vt:lpstr>
      <vt:lpstr>Times New Roman</vt:lpstr>
      <vt:lpstr>AccentBoxVTI</vt:lpstr>
      <vt:lpstr>RainAlley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Fillusion</dc:title>
  <dc:creator>Dmitrii Kurenkov</dc:creator>
  <cp:lastModifiedBy>Dmitrii Kurenkov</cp:lastModifiedBy>
  <cp:revision>259</cp:revision>
  <dcterms:created xsi:type="dcterms:W3CDTF">2025-08-30T12:49:37Z</dcterms:created>
  <dcterms:modified xsi:type="dcterms:W3CDTF">2025-09-23T20:52:42Z</dcterms:modified>
</cp:coreProperties>
</file>

<file path=docProps/thumbnail.jpeg>
</file>